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481" r:id="rId2"/>
    <p:sldId id="482" r:id="rId3"/>
    <p:sldId id="579" r:id="rId4"/>
    <p:sldId id="483" r:id="rId5"/>
    <p:sldId id="568" r:id="rId6"/>
    <p:sldId id="532" r:id="rId7"/>
    <p:sldId id="539" r:id="rId8"/>
    <p:sldId id="540" r:id="rId9"/>
    <p:sldId id="575" r:id="rId10"/>
    <p:sldId id="535" r:id="rId11"/>
    <p:sldId id="573" r:id="rId12"/>
    <p:sldId id="580" r:id="rId13"/>
    <p:sldId id="576" r:id="rId14"/>
    <p:sldId id="490" r:id="rId15"/>
    <p:sldId id="582" r:id="rId16"/>
    <p:sldId id="563" r:id="rId17"/>
    <p:sldId id="574" r:id="rId18"/>
    <p:sldId id="536" r:id="rId19"/>
    <p:sldId id="544" r:id="rId20"/>
    <p:sldId id="545" r:id="rId21"/>
    <p:sldId id="548" r:id="rId22"/>
    <p:sldId id="546" r:id="rId23"/>
    <p:sldId id="549" r:id="rId24"/>
    <p:sldId id="577" r:id="rId25"/>
    <p:sldId id="559" r:id="rId26"/>
    <p:sldId id="560" r:id="rId27"/>
    <p:sldId id="561" r:id="rId28"/>
    <p:sldId id="562" r:id="rId29"/>
    <p:sldId id="569" r:id="rId30"/>
    <p:sldId id="537" r:id="rId31"/>
    <p:sldId id="571" r:id="rId32"/>
    <p:sldId id="543" r:id="rId33"/>
    <p:sldId id="552" r:id="rId34"/>
    <p:sldId id="550" r:id="rId35"/>
    <p:sldId id="565" r:id="rId36"/>
    <p:sldId id="566" r:id="rId37"/>
    <p:sldId id="567" r:id="rId38"/>
    <p:sldId id="564" r:id="rId39"/>
    <p:sldId id="572" r:id="rId40"/>
    <p:sldId id="541" r:id="rId41"/>
    <p:sldId id="542" r:id="rId42"/>
    <p:sldId id="551" r:id="rId43"/>
    <p:sldId id="570" r:id="rId44"/>
    <p:sldId id="578" r:id="rId45"/>
    <p:sldId id="581" r:id="rId46"/>
    <p:sldId id="553" r:id="rId47"/>
    <p:sldId id="556" r:id="rId48"/>
    <p:sldId id="554" r:id="rId49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 autoAdjust="0"/>
    <p:restoredTop sz="95511" autoAdjust="0"/>
  </p:normalViewPr>
  <p:slideViewPr>
    <p:cSldViewPr>
      <p:cViewPr varScale="1">
        <p:scale>
          <a:sx n="134" d="100"/>
          <a:sy n="134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rxjs.i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tnl34@drexel.edu" TargetMode="External"/><Relationship Id="rId2" Type="http://schemas.openxmlformats.org/officeDocument/2006/relationships/hyperlink" Target="https://github.com/ArchitectingSoftware/CS575-Software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chitectingSoftware/CS575-SoftwareDesign/blob/master/SE-575-StartHere.m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This will be a group project with 3 people per group unless otherwise approved.  I will discuss group formation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990600"/>
            <a:ext cx="77343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default project we will be considering is building a blockchain simulator, you can do something else if you want with approval. 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933450" y="990600"/>
            <a:ext cx="77343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BLOCKCHAIN DEMO TIME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C483C-BFED-7B49-981D-6F1E23B9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422"/>
            <a:ext cx="7219950" cy="36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73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13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377077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758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457200"/>
            <a:ext cx="7772400" cy="1143000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609600"/>
            <a:ext cx="841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intersection between software design and architecture…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24D6F-8985-5149-8E5F-76C652F5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583159"/>
            <a:ext cx="6273800" cy="469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CACC6-C763-8544-8EE6-164060315D41}"/>
              </a:ext>
            </a:extLst>
          </p:cNvPr>
          <p:cNvSpPr txBox="1"/>
          <p:nvPr/>
        </p:nvSpPr>
        <p:spPr>
          <a:xfrm rot="16200000">
            <a:off x="-705080" y="3701826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72079-4073-154F-B3B5-C9B997C8E6C2}"/>
              </a:ext>
            </a:extLst>
          </p:cNvPr>
          <p:cNvSpPr txBox="1"/>
          <p:nvPr/>
        </p:nvSpPr>
        <p:spPr>
          <a:xfrm rot="5400000">
            <a:off x="6819817" y="3701825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643AE-B24F-3442-8770-0956748E10AB}"/>
              </a:ext>
            </a:extLst>
          </p:cNvPr>
          <p:cNvSpPr txBox="1"/>
          <p:nvPr/>
        </p:nvSpPr>
        <p:spPr>
          <a:xfrm>
            <a:off x="3721876" y="2802403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Bi-Directional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960A8-8A8C-074E-93C4-2BC5947A5B8C}"/>
              </a:ext>
            </a:extLst>
          </p:cNvPr>
          <p:cNvSpPr txBox="1"/>
          <p:nvPr/>
        </p:nvSpPr>
        <p:spPr>
          <a:xfrm>
            <a:off x="3731962" y="475564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Constituent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108C6-F27B-524B-AFDE-9A942E3FE469}"/>
              </a:ext>
            </a:extLst>
          </p:cNvPr>
          <p:cNvSpPr txBox="1"/>
          <p:nvPr/>
        </p:nvSpPr>
        <p:spPr>
          <a:xfrm>
            <a:off x="304800" y="1141074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83888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6060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design principals – e.g., 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high level modules should not depend on low level modules – both should depend on abstractions; abstractions should not depend upon the details.  Details should depend upon the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16167-4317-5C4F-A0D2-3F1A95CD8DAE}"/>
              </a:ext>
            </a:extLst>
          </p:cNvPr>
          <p:cNvSpPr txBox="1"/>
          <p:nvPr/>
        </p:nvSpPr>
        <p:spPr>
          <a:xfrm>
            <a:off x="988541" y="5595878"/>
            <a:ext cx="7371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 be touching on DSLs from time to time but we will</a:t>
            </a:r>
            <a:br>
              <a:rPr lang="en-US" dirty="0"/>
            </a:br>
            <a:r>
              <a:rPr lang="en-US" dirty="0"/>
              <a:t>be looking at the reactive DSLs a good bit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  <a:br>
              <a:rPr lang="en-US" dirty="0"/>
            </a:br>
            <a:r>
              <a:rPr lang="en-US" dirty="0"/>
              <a:t>(using the Web as a case study)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5962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coroutines,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bsm23@drexel.edu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Extensions, Modern Web Frameworks (Angular, React, Vue), Mobile,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99EBF-36AB-114C-89EA-C0EF19FE0096}"/>
              </a:ext>
            </a:extLst>
          </p:cNvPr>
          <p:cNvSpPr txBox="1"/>
          <p:nvPr/>
        </p:nvSpPr>
        <p:spPr>
          <a:xfrm>
            <a:off x="2144044" y="6172200"/>
            <a:ext cx="440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Nice demo here: </a:t>
            </a:r>
            <a:r>
              <a:rPr lang="en-US" sz="1800" dirty="0">
                <a:hlinkClick r:id="rId2"/>
              </a:rPr>
              <a:t>https://www.learnrxjs.io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3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533400" y="1752600"/>
            <a:ext cx="800100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Blackboard for assignments, deadlines, and content distribution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I'm in the process of linking to where all up-to-date materials will be hosted on my GitHub course page: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https://github.com/ArchitectingSoftware/CS575-SoftwareDesign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course TA is Tri Le,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tnl34@drexel.edu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– his office hours are listed on the course blackboard page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starting promptly at 6:00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Email responses will be best effort, we are going to use Slack for this class.  Instructions on how to join our space are here: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https://github.com/ArchitectingSoftware/CS575-SoftwareDesign/blob/master/SE-575-StartHere.md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590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F5F512-D91D-7C4A-82F9-A480324768B0}"/>
              </a:ext>
            </a:extLst>
          </p:cNvPr>
          <p:cNvSpPr/>
          <p:nvPr/>
        </p:nvSpPr>
        <p:spPr bwMode="auto">
          <a:xfrm>
            <a:off x="3352800" y="4640162"/>
            <a:ext cx="7620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Serverless Architectures</a:t>
            </a:r>
          </a:p>
        </p:txBody>
      </p:sp>
      <p:pic>
        <p:nvPicPr>
          <p:cNvPr id="1026" name="Picture 2" descr="Serverless Architecture - What It Is? Everything you Need to Know">
            <a:extLst>
              <a:ext uri="{FF2B5EF4-FFF2-40B4-BE49-F238E27FC236}">
                <a16:creationId xmlns:a16="http://schemas.microsoft.com/office/drawing/2014/main" id="{9E374A1D-EE77-F041-A541-A2EFAAED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133600"/>
            <a:ext cx="707834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318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200D6-3179-4747-A3F4-F64DCB790E9F}"/>
              </a:ext>
            </a:extLst>
          </p:cNvPr>
          <p:cNvSpPr/>
          <p:nvPr/>
        </p:nvSpPr>
        <p:spPr bwMode="auto">
          <a:xfrm>
            <a:off x="1876807" y="4448908"/>
            <a:ext cx="1436147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Infrastructure 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(IaaS)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D9546-80C4-8942-8E78-E27B560D12B3}"/>
              </a:ext>
            </a:extLst>
          </p:cNvPr>
          <p:cNvSpPr/>
          <p:nvPr/>
        </p:nvSpPr>
        <p:spPr bwMode="auto">
          <a:xfrm>
            <a:off x="3312954" y="3763108"/>
            <a:ext cx="1436147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Platform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(PaaS)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B23DE-00F1-0F47-8037-22E73620CA02}"/>
              </a:ext>
            </a:extLst>
          </p:cNvPr>
          <p:cNvSpPr/>
          <p:nvPr/>
        </p:nvSpPr>
        <p:spPr bwMode="auto">
          <a:xfrm>
            <a:off x="4749101" y="3077308"/>
            <a:ext cx="1436147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A69CD-F3DE-AB40-A668-CF4499A0D2B1}"/>
              </a:ext>
            </a:extLst>
          </p:cNvPr>
          <p:cNvSpPr/>
          <p:nvPr/>
        </p:nvSpPr>
        <p:spPr bwMode="auto">
          <a:xfrm>
            <a:off x="6185248" y="2391508"/>
            <a:ext cx="1436147" cy="3200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253A1-02CD-8447-9A9A-FC592E5C2773}"/>
              </a:ext>
            </a:extLst>
          </p:cNvPr>
          <p:cNvCxnSpPr/>
          <p:nvPr/>
        </p:nvCxnSpPr>
        <p:spPr bwMode="auto">
          <a:xfrm flipV="1">
            <a:off x="7997112" y="2391508"/>
            <a:ext cx="0" cy="3200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9BC10-6539-EA4E-A2DB-E34DB0E9E552}"/>
              </a:ext>
            </a:extLst>
          </p:cNvPr>
          <p:cNvSpPr txBox="1"/>
          <p:nvPr/>
        </p:nvSpPr>
        <p:spPr>
          <a:xfrm rot="16200000">
            <a:off x="6547298" y="3727898"/>
            <a:ext cx="32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8399-ECBC-3D42-9E5C-324656162E5D}"/>
              </a:ext>
            </a:extLst>
          </p:cNvPr>
          <p:cNvSpPr txBox="1"/>
          <p:nvPr/>
        </p:nvSpPr>
        <p:spPr>
          <a:xfrm>
            <a:off x="681912" y="561535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587BC-BE42-4945-A1E4-AA99D5472855}"/>
              </a:ext>
            </a:extLst>
          </p:cNvPr>
          <p:cNvSpPr txBox="1"/>
          <p:nvPr/>
        </p:nvSpPr>
        <p:spPr>
          <a:xfrm>
            <a:off x="2118059" y="561981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2F37-5F1C-8D43-B69E-194869F1F6D8}"/>
              </a:ext>
            </a:extLst>
          </p:cNvPr>
          <p:cNvSpPr txBox="1"/>
          <p:nvPr/>
        </p:nvSpPr>
        <p:spPr>
          <a:xfrm>
            <a:off x="3554206" y="562428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0A32A-A16B-6843-9D82-105D108258CE}"/>
              </a:ext>
            </a:extLst>
          </p:cNvPr>
          <p:cNvSpPr txBox="1"/>
          <p:nvPr/>
        </p:nvSpPr>
        <p:spPr>
          <a:xfrm>
            <a:off x="4990353" y="562874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5B08-7965-0F45-9024-9C83184A17E8}"/>
              </a:ext>
            </a:extLst>
          </p:cNvPr>
          <p:cNvSpPr txBox="1"/>
          <p:nvPr/>
        </p:nvSpPr>
        <p:spPr>
          <a:xfrm>
            <a:off x="6426500" y="563321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898C-8035-A94A-90D8-367DADADF1C3}"/>
              </a:ext>
            </a:extLst>
          </p:cNvPr>
          <p:cNvSpPr/>
          <p:nvPr/>
        </p:nvSpPr>
        <p:spPr bwMode="auto">
          <a:xfrm>
            <a:off x="440660" y="4872336"/>
            <a:ext cx="1436147" cy="719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Pre-Cloud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Private Compute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741" y="35169"/>
            <a:ext cx="7772400" cy="1143000"/>
          </a:xfrm>
        </p:spPr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46AA-0573-3242-B0DE-F54BEB7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1998784"/>
            <a:ext cx="251330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C9760-80EE-7249-BD2F-29B6F9F0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55903"/>
            <a:ext cx="5410200" cy="21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5AF5B-735B-F44D-88D7-17F74EF35A4F}"/>
              </a:ext>
            </a:extLst>
          </p:cNvPr>
          <p:cNvSpPr txBox="1"/>
          <p:nvPr/>
        </p:nvSpPr>
        <p:spPr>
          <a:xfrm>
            <a:off x="579433" y="1316871"/>
            <a:ext cx="372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Architecting for the cloud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Specific Reference </a:t>
            </a:r>
            <a:r>
              <a:rPr lang="en-US" dirty="0" err="1"/>
              <a:t>Architecures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477000"/>
            <a:ext cx="1905000" cy="457200"/>
          </a:xfrm>
        </p:spPr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modern or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2672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not have any exams.  There will be a midterm deliverable and a final project.  There will be other components to this class factoring into your grade: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(Midterm) 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(Final) A team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to solve the problem objectives in creating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provided several resources (videos, papers, </a:t>
            </a:r>
            <a:r>
              <a:rPr lang="en-US" sz="1400" dirty="0" err="1"/>
              <a:t>etc</a:t>
            </a:r>
            <a:r>
              <a:rPr lang="en-US" sz="1400" dirty="0"/>
              <a:t>) to learn about reference architectures and IoT devices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IoT device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46538</TotalTime>
  <Words>3183</Words>
  <Application>Microsoft Macintosh PowerPoint</Application>
  <PresentationFormat>On-screen Show (4:3)</PresentationFormat>
  <Paragraphs>453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Course Logistics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Cloud Native Applications</vt:lpstr>
      <vt:lpstr>Cloud Native Applications – Container Orchestration </vt:lpstr>
      <vt:lpstr>Cloud Native Applications – Serverless Architectures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459</cp:revision>
  <cp:lastPrinted>2019-09-26T19:12:10Z</cp:lastPrinted>
  <dcterms:created xsi:type="dcterms:W3CDTF">2001-08-17T22:25:52Z</dcterms:created>
  <dcterms:modified xsi:type="dcterms:W3CDTF">2020-10-07T23:18:16Z</dcterms:modified>
</cp:coreProperties>
</file>